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1" r:id="rId2"/>
    <p:sldId id="267" r:id="rId3"/>
    <p:sldId id="266" r:id="rId4"/>
    <p:sldId id="268" r:id="rId5"/>
    <p:sldId id="264" r:id="rId6"/>
    <p:sldId id="280" r:id="rId7"/>
    <p:sldId id="281" r:id="rId8"/>
    <p:sldId id="274" r:id="rId9"/>
    <p:sldId id="269" r:id="rId10"/>
    <p:sldId id="273" r:id="rId11"/>
    <p:sldId id="275" r:id="rId12"/>
    <p:sldId id="282" r:id="rId13"/>
  </p:sldIdLst>
  <p:sldSz cx="12188825" cy="6858000"/>
  <p:notesSz cx="6858000" cy="9144000"/>
  <p:embeddedFontLst>
    <p:embeddedFont>
      <p:font typeface="AU Passata" panose="020B0604020202020204" charset="0"/>
      <p:regular r:id="rId16"/>
      <p:bold r:id="rId17"/>
    </p:embeddedFont>
    <p:embeddedFont>
      <p:font typeface="AU Passata Light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D83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75250-D907-421B-8106-9C955D80066D}" v="52" dt="2021-05-03T07:09:46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5050" autoAdjust="0"/>
  </p:normalViewPr>
  <p:slideViewPr>
    <p:cSldViewPr snapToObjects="1" showGuides="1">
      <p:cViewPr varScale="1">
        <p:scale>
          <a:sx n="73" d="100"/>
          <a:sy n="73" d="100"/>
        </p:scale>
        <p:origin x="1493" y="5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See speak + storyboard for video at:</a:t>
            </a:r>
          </a:p>
          <a:p>
            <a:r>
              <a:rPr lang="en-GB" dirty="0"/>
              <a:t>https://docs.google.com/document/d/1-Y_PeO3UXHfrTS_SYd5FA4mTE2rKcft5_H8yP__Rh2w/edit#</a:t>
            </a:r>
          </a:p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46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0.2%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537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(med 0.4% inf per hour, varying %-with-symptoms) (just for reference)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03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40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(SCREENCAP OF MODEL INSTEAD OF THIS SLIDE)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830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(SCREENCAP OF MODEL INSTEAD OF THIS SLIDE)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5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78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(also look at other plots, show in model run: productivity plot and % of people isolating. It’s all connected!</a:t>
            </a:r>
          </a:p>
          <a:p>
            <a:r>
              <a:rPr lang="en-GB" dirty="0"/>
              <a:t>Maybe mention: every run is different, so slight variation (these aren’t average plots, but just plots from single runs)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other settings kept constant: initial rate 6%, no interventions, max people 100, 0.2% inf, 12 hours </a:t>
            </a:r>
            <a:r>
              <a:rPr lang="en-GB" dirty="0" err="1"/>
              <a:t>inc</a:t>
            </a:r>
            <a:r>
              <a:rPr lang="en-GB" dirty="0"/>
              <a:t>, 130 hours </a:t>
            </a:r>
            <a:r>
              <a:rPr lang="en-GB" dirty="0" err="1"/>
              <a:t>avg</a:t>
            </a:r>
            <a:r>
              <a:rPr lang="en-GB" dirty="0"/>
              <a:t> dur, isolate if friends isolate OFF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189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(INCLUDE THESE PLOTS? OR TOO TIME CONSUMING?)</a:t>
            </a:r>
          </a:p>
          <a:p>
            <a:r>
              <a:rPr lang="en-GB" dirty="0"/>
              <a:t>(NU MED 0.4% inf per hour!)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All other settings kept constant: initial rate 6%, no interventions, max people 100, 0.4% inf, 12 hours </a:t>
            </a:r>
            <a:r>
              <a:rPr lang="en-GB" dirty="0" err="1"/>
              <a:t>inc</a:t>
            </a:r>
            <a:r>
              <a:rPr lang="en-GB" dirty="0"/>
              <a:t>, 130 hours </a:t>
            </a:r>
            <a:r>
              <a:rPr lang="en-GB" dirty="0" err="1"/>
              <a:t>avg</a:t>
            </a:r>
            <a:r>
              <a:rPr lang="en-GB" dirty="0"/>
              <a:t> dur, isolate if friends isolate OFF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11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causal chain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269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57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28. april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Bang Hansen</a:t>
            </a:r>
          </a:p>
        </p:txBody>
      </p:sp>
      <p:pic>
        <p:nvPicPr>
          <p:cNvPr id="412841078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" name="Logo BSS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6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4" name="Logo BS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02" y="2229266"/>
            <a:ext cx="2397621" cy="2399468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44901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7" name="Logo BS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1650375" cy="1650375"/>
          </a:xfrm>
          <a:prstGeom prst="rect">
            <a:avLst/>
          </a:prstGeom>
        </p:spPr>
      </p:pic>
      <p:sp>
        <p:nvSpPr>
          <p:cNvPr id="6" name="OFF_logo2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86965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932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0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Aarhus Universitet</a:t>
            </a:r>
          </a:p>
        </p:txBody>
      </p:sp>
      <p:sp>
        <p:nvSpPr>
          <p:cNvPr id="10" name="OFF_logo1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49523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224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da-DK" sz="2300" b="1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Institut for Virksomhedsledelse</a:t>
            </a:r>
          </a:p>
        </p:txBody>
      </p:sp>
      <p:sp>
        <p:nvSpPr>
          <p:cNvPr id="9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11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2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28. april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Bang Hansen</a:t>
            </a:r>
          </a:p>
        </p:txBody>
      </p:sp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96213320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28. april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Ida Bang Hansen</a:t>
            </a: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008040933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6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bg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673825477" name="SecondaryLogo_sort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Ida Bang Hansen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28. april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Læringsdesigner</a:t>
            </a:r>
          </a:p>
        </p:txBody>
      </p:sp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503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da-DK" sz="900" cap="all" spc="40" baseline="0" dirty="0">
                <a:solidFill>
                  <a:schemeClr val="tx1"/>
                </a:solidFill>
                <a:latin typeface="+mn-lt"/>
              </a:rPr>
              <a:t>
Aarhus Universitet</a:t>
            </a:r>
          </a:p>
          <a:p>
            <a:pPr>
              <a:lnSpc>
                <a:spcPct val="100000"/>
              </a:lnSpc>
              <a:defRPr/>
            </a:pPr>
            <a:endParaRPr lang="da-DK" sz="900" cap="all" spc="4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900" b="1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Institut for Virksomhedsledelse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900" b="1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15" name="Logo BSS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200"/>
          </a:xfrm>
          <a:prstGeom prst="rect">
            <a:avLst/>
          </a:prstGeom>
        </p:spPr>
      </p:pic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8000" y="6580800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‹nr.›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E7B83056-E73A-4EB1-8793-61FB59C07FBC}" type="datetimeFigureOut">
              <a:rPr lang="da-DK" smtClean="0"/>
              <a:pPr/>
              <a:t>03-05-2021</a:t>
            </a:fld>
            <a:r>
              <a:rPr lang="da-DK"/>
              <a:t>28-04-2021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9" r:id="rId18"/>
    <p:sldLayoutId id="2147483658" r:id="rId19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/>
          <a:lstStyle/>
          <a:p>
            <a:r>
              <a:rPr lang="da-DK" dirty="0"/>
              <a:t>Agent-</a:t>
            </a:r>
            <a:r>
              <a:rPr lang="da-DK" dirty="0" err="1"/>
              <a:t>based</a:t>
            </a:r>
            <a:r>
              <a:rPr lang="da-DK" dirty="0"/>
              <a:t> </a:t>
            </a:r>
            <a:r>
              <a:rPr lang="da-DK" dirty="0" err="1"/>
              <a:t>modeling</a:t>
            </a:r>
            <a:r>
              <a:rPr lang="da-DK" dirty="0"/>
              <a:t> of an epidemic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25680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0892F1E-7550-42D0-80D7-46A48DFB33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1DF1F7-BC90-4F7A-BF1A-010E587C6CFC}" type="datetime1">
              <a:rPr lang="da-DK" smtClean="0"/>
              <a:t>03-05-2021</a:t>
            </a:fld>
            <a:r>
              <a:rPr lang="da-DK"/>
              <a:t>28-04-2021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8B56245-7C07-41E0-A051-73011E78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0"/>
            <a:ext cx="6022404" cy="2205625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693C3EF4-4231-4C8B-A07E-A29D9335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7562"/>
            <a:ext cx="6022404" cy="2077628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0C277ED0-8AB3-4517-B15B-69AA73B81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4" y="4383186"/>
            <a:ext cx="5230316" cy="1802339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A4F3E837-41D2-40CE-9E90-CC708D4AE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436" y="318389"/>
            <a:ext cx="5518349" cy="185917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2A3E601E-371C-4C6F-AAEB-5D693BAF4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508" y="2743700"/>
            <a:ext cx="5734373" cy="19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6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4F4E6801-9A01-408B-BF6B-E18D2209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C092D-4EAE-4A22-A266-4A274350329F}" type="datetime1">
              <a:rPr lang="da-DK" smtClean="0"/>
              <a:t>03-05-2021</a:t>
            </a:fld>
            <a:r>
              <a:rPr lang="da-DK"/>
              <a:t>28-04-2021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1FA5596-284A-45A2-BCB6-39C7D31B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332" y="3789040"/>
            <a:ext cx="6517848" cy="2216805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DC78EE68-0E02-4672-9F5C-9715D06F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787" y="1844824"/>
            <a:ext cx="6094413" cy="202575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CA50679-3322-4234-A69D-9780AAFEA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767" y="-192392"/>
            <a:ext cx="6094413" cy="2037216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326B9D7C-C034-48C3-870C-874EC2004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5238929" cy="1769027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C303880-2DD8-4434-B073-854206C4F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50220"/>
            <a:ext cx="5571793" cy="1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4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University curricular 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Theory of Science, BA and MA (2-hour lecture &amp;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models, and how do they embody ‘theory’?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the limitations of models, and how does that affect what we can know with a model?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FF4D61A-E1DE-48B4-BC53-DFDA7D53D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76" y="2780928"/>
            <a:ext cx="9131882" cy="2994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55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Agent </a:t>
            </a:r>
            <a:r>
              <a:rPr lang="da-DK" dirty="0" err="1"/>
              <a:t>behavior</a:t>
            </a:r>
            <a:endParaRPr lang="da-DK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Inhabitants in a town (population ≈ 1500)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Households of 1-6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Agents attend school or work, go to bars and stores, and visit friends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Agent </a:t>
            </a:r>
            <a:r>
              <a:rPr lang="en-GB" dirty="0" err="1"/>
              <a:t>behavior</a:t>
            </a:r>
            <a:r>
              <a:rPr lang="en-GB" dirty="0"/>
              <a:t> depends on their age group (child, young adult, adult, elder)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b="1" dirty="0"/>
              <a:t>But now, a new virus is spreading!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</a:t>
            </a:r>
            <a:r>
              <a:rPr lang="en-GB" dirty="0" err="1"/>
              <a:t>color</a:t>
            </a:r>
            <a:r>
              <a:rPr lang="en-GB" dirty="0"/>
              <a:t> of a building indicates the number of infected people there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an agent shows symptoms, they will self isolate in their home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Agents can infect other agents who are in the same 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None/>
            </a:pPr>
            <a:r>
              <a:rPr lang="en-GB" dirty="0"/>
              <a:t>A simulation run stops when there are no infected people left.</a:t>
            </a:r>
          </a:p>
          <a:p>
            <a:pPr marL="342900" indent="-342900"/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8AFB1-E654-4C3E-92CD-779159AFF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804" y="3501008"/>
            <a:ext cx="1749151" cy="131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152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Widgets and interface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15913" y="3546469"/>
            <a:ext cx="11556000" cy="234791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Interventions can be activated before or during a model run. They limit agents’ activities.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Assumptions (virological, economic, behavioural) are set before a model run. They affect how the virus spreads, how productive agents are in different situations, and how agents react if their friends start self isolating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D708188-1BBC-4FC7-9E6E-FB199E7163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540" b="18630"/>
          <a:stretch/>
        </p:blipFill>
        <p:spPr>
          <a:xfrm>
            <a:off x="6272279" y="1373021"/>
            <a:ext cx="2800350" cy="108012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D55B5FD9-B79F-4639-AB2C-0F89643AE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906"/>
          <a:stretch/>
        </p:blipFill>
        <p:spPr>
          <a:xfrm>
            <a:off x="315913" y="1367316"/>
            <a:ext cx="2800350" cy="1944216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1D0CD208-394D-48C2-8CCB-55DD9DA134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26" b="30807"/>
          <a:stretch/>
        </p:blipFill>
        <p:spPr>
          <a:xfrm>
            <a:off x="3293563" y="1367316"/>
            <a:ext cx="2800350" cy="1944216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1FC7A9B4-6D23-48D2-BB81-00ED25DE9F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" t="80405" r="-1987" b="151"/>
          <a:stretch/>
        </p:blipFill>
        <p:spPr>
          <a:xfrm>
            <a:off x="9250995" y="1373021"/>
            <a:ext cx="2800350" cy="11778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643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 question does the model answer?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*BIG QUESTION HERE*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(How can we strike a balance between a healthy population/good public health and a healthy economy during an epidemic?) (men </a:t>
            </a:r>
            <a:r>
              <a:rPr lang="en-US" dirty="0" err="1"/>
              <a:t>nej</a:t>
            </a:r>
            <a:r>
              <a:rPr lang="en-US" dirty="0"/>
              <a:t> – for det er jo bare productivity assumptions? @Arthur?)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 may not give specific answers, but it helps us better understand the </a:t>
            </a:r>
            <a:r>
              <a:rPr lang="en-US"/>
              <a:t>complex system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Remember: the model is a simplification of reality. What does it NOT include?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734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610886"/>
          </a:xfrm>
        </p:spPr>
        <p:txBody>
          <a:bodyPr/>
          <a:lstStyle/>
          <a:p>
            <a:r>
              <a:rPr lang="en-US" b="1" dirty="0"/>
              <a:t>Varying the percentage of infected agents that develop symptoms (0.2% inf per hour):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09370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60366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5556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1B24F4A-F1DC-480B-A832-087073784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" y="2276867"/>
            <a:ext cx="2541090" cy="264074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00C0CAA7-584B-4BBD-9ADD-E245DE5E0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27" y="2181936"/>
            <a:ext cx="2515930" cy="2614593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BA59195B-1281-46C3-B443-39ACA5F26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74" y="2422191"/>
            <a:ext cx="2353368" cy="2445657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2D469505-17DE-4C3B-82E0-9E63E34F5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77" y="2344017"/>
            <a:ext cx="2515930" cy="2614594"/>
          </a:xfrm>
          <a:prstGeom prst="rect">
            <a:avLst/>
          </a:prstGeom>
        </p:spPr>
      </p:pic>
      <p:pic>
        <p:nvPicPr>
          <p:cNvPr id="23" name="Billede 22">
            <a:extLst>
              <a:ext uri="{FF2B5EF4-FFF2-40B4-BE49-F238E27FC236}">
                <a16:creationId xmlns:a16="http://schemas.microsoft.com/office/drawing/2014/main" id="{B270D50E-7164-4EC2-B936-99423F66D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005" y="2422191"/>
            <a:ext cx="2402066" cy="24962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7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% with symptoms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610886"/>
          </a:xfrm>
        </p:spPr>
        <p:txBody>
          <a:bodyPr/>
          <a:lstStyle/>
          <a:p>
            <a:r>
              <a:rPr lang="en-US" b="1" dirty="0"/>
              <a:t>Varying the percentage of infected agents that develop symptoms (0.4% inf-pr-hour):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434A7CC4-D8E0-45CE-8363-7D333C61E8D6}"/>
              </a:ext>
            </a:extLst>
          </p:cNvPr>
          <p:cNvSpPr txBox="1"/>
          <p:nvPr/>
        </p:nvSpPr>
        <p:spPr>
          <a:xfrm>
            <a:off x="109370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100%</a:t>
            </a:r>
            <a:endParaRPr lang="en-GB" sz="1500" b="1" dirty="0">
              <a:latin typeface="+mn-lt"/>
            </a:endParaRP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FEBDFB45-545A-4432-B81C-E713BBF032A8}"/>
              </a:ext>
            </a:extLst>
          </p:cNvPr>
          <p:cNvSpPr txBox="1"/>
          <p:nvPr/>
        </p:nvSpPr>
        <p:spPr>
          <a:xfrm>
            <a:off x="3729092" y="4688640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75%</a:t>
            </a:r>
            <a:endParaRPr lang="en-GB" sz="1500" b="1" dirty="0">
              <a:latin typeface="+mn-lt"/>
            </a:endParaRPr>
          </a:p>
        </p:txBody>
      </p:sp>
      <p:sp>
        <p:nvSpPr>
          <p:cNvPr id="18" name="Tekstfelt 17">
            <a:extLst>
              <a:ext uri="{FF2B5EF4-FFF2-40B4-BE49-F238E27FC236}">
                <a16:creationId xmlns:a16="http://schemas.microsoft.com/office/drawing/2014/main" id="{D9E76FAA-8242-4813-BA24-F4B7EC6E4243}"/>
              </a:ext>
            </a:extLst>
          </p:cNvPr>
          <p:cNvSpPr txBox="1"/>
          <p:nvPr/>
        </p:nvSpPr>
        <p:spPr>
          <a:xfrm>
            <a:off x="60366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50%</a:t>
            </a:r>
            <a:endParaRPr lang="en-GB" sz="1500" b="1" dirty="0">
              <a:latin typeface="+mn-lt"/>
            </a:endParaRPr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B98CBB0E-5C41-431D-9CF2-8D8D667E0850}"/>
              </a:ext>
            </a:extLst>
          </p:cNvPr>
          <p:cNvSpPr txBox="1"/>
          <p:nvPr/>
        </p:nvSpPr>
        <p:spPr>
          <a:xfrm>
            <a:off x="8355556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25%</a:t>
            </a:r>
            <a:endParaRPr lang="en-GB" sz="1500" b="1" dirty="0">
              <a:latin typeface="+mn-lt"/>
            </a:endParaRP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0702924" y="4704429"/>
            <a:ext cx="693988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500" b="1" dirty="0">
                <a:latin typeface="+mn-lt"/>
              </a:rPr>
              <a:t>0%</a:t>
            </a:r>
            <a:endParaRPr lang="en-GB" sz="1500" b="1" dirty="0">
              <a:latin typeface="+mn-lt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8FAAE31-7716-4AF8-A83E-E43392F8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28" y="2266540"/>
            <a:ext cx="2635391" cy="2738739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92EE259A-50C4-416A-A227-79E2BBADF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237" y="2278564"/>
            <a:ext cx="2635390" cy="2738739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1724CF1-97D7-4D7D-B198-36880E117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658" y="2290662"/>
            <a:ext cx="2635389" cy="2738737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68DDECF4-9AD2-46F2-87A2-F226265E2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702" y="2287355"/>
            <a:ext cx="2635390" cy="2738739"/>
          </a:xfrm>
          <a:prstGeom prst="rect">
            <a:avLst/>
          </a:prstGeom>
        </p:spPr>
      </p:pic>
      <p:pic>
        <p:nvPicPr>
          <p:cNvPr id="22" name="Billede 21">
            <a:extLst>
              <a:ext uri="{FF2B5EF4-FFF2-40B4-BE49-F238E27FC236}">
                <a16:creationId xmlns:a16="http://schemas.microsoft.com/office/drawing/2014/main" id="{24CF77B8-2680-4BE1-8718-2F789DD10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7" y="2287355"/>
            <a:ext cx="2635388" cy="2738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7140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uppe 83">
            <a:extLst>
              <a:ext uri="{FF2B5EF4-FFF2-40B4-BE49-F238E27FC236}">
                <a16:creationId xmlns:a16="http://schemas.microsoft.com/office/drawing/2014/main" id="{A1B3E60A-A5BD-468F-A9D0-749056C54554}"/>
              </a:ext>
            </a:extLst>
          </p:cNvPr>
          <p:cNvGrpSpPr/>
          <p:nvPr/>
        </p:nvGrpSpPr>
        <p:grpSpPr>
          <a:xfrm>
            <a:off x="9632533" y="938512"/>
            <a:ext cx="1572909" cy="1399107"/>
            <a:chOff x="9730195" y="977869"/>
            <a:chExt cx="1572909" cy="1399107"/>
          </a:xfrm>
        </p:grpSpPr>
        <p:pic>
          <p:nvPicPr>
            <p:cNvPr id="80" name="Billede 79">
              <a:extLst>
                <a:ext uri="{FF2B5EF4-FFF2-40B4-BE49-F238E27FC236}">
                  <a16:creationId xmlns:a16="http://schemas.microsoft.com/office/drawing/2014/main" id="{935851A6-A238-4FE0-B480-35CC1CE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0195" y="977869"/>
              <a:ext cx="1572909" cy="1399107"/>
            </a:xfrm>
            <a:prstGeom prst="rect">
              <a:avLst/>
            </a:prstGeom>
          </p:spPr>
        </p:pic>
        <p:pic>
          <p:nvPicPr>
            <p:cNvPr id="78" name="Billede 77">
              <a:extLst>
                <a:ext uri="{FF2B5EF4-FFF2-40B4-BE49-F238E27FC236}">
                  <a16:creationId xmlns:a16="http://schemas.microsoft.com/office/drawing/2014/main" id="{D33D11EF-8FBD-4DC3-A9F5-83CCC6791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62723" y="1348782"/>
              <a:ext cx="516501" cy="80563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causal chain: on agent-level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75A4DE56-6C2E-4259-AA69-079CD7BBBD28}"/>
              </a:ext>
            </a:extLst>
          </p:cNvPr>
          <p:cNvSpPr txBox="1"/>
          <p:nvPr/>
        </p:nvSpPr>
        <p:spPr>
          <a:xfrm>
            <a:off x="117748" y="3702651"/>
            <a:ext cx="24909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An agent gets infected</a:t>
            </a:r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0B2576F7-C74E-48D9-8809-C70DC92BD78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32674" y="4009847"/>
            <a:ext cx="2808312" cy="31358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39962898-3A58-4F67-BC44-49D3DC36116F}"/>
              </a:ext>
            </a:extLst>
          </p:cNvPr>
          <p:cNvCxnSpPr>
            <a:cxnSpLocks/>
          </p:cNvCxnSpPr>
          <p:nvPr/>
        </p:nvCxnSpPr>
        <p:spPr bwMode="auto">
          <a:xfrm>
            <a:off x="8331211" y="2552885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kstfelt 25">
            <a:extLst>
              <a:ext uri="{FF2B5EF4-FFF2-40B4-BE49-F238E27FC236}">
                <a16:creationId xmlns:a16="http://schemas.microsoft.com/office/drawing/2014/main" id="{F97C3420-E70E-45D7-A03B-D0F8A793F609}"/>
              </a:ext>
            </a:extLst>
          </p:cNvPr>
          <p:cNvSpPr txBox="1"/>
          <p:nvPr/>
        </p:nvSpPr>
        <p:spPr>
          <a:xfrm>
            <a:off x="2320706" y="3655904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800" dirty="0">
                <a:solidFill>
                  <a:srgbClr val="002060"/>
                </a:solidFill>
                <a:latin typeface="+mn-lt"/>
              </a:rPr>
              <a:t>INCUBATION TIME</a:t>
            </a:r>
            <a:endParaRPr lang="en-GB" sz="18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2" name="Tekstfelt 31">
            <a:extLst>
              <a:ext uri="{FF2B5EF4-FFF2-40B4-BE49-F238E27FC236}">
                <a16:creationId xmlns:a16="http://schemas.microsoft.com/office/drawing/2014/main" id="{F3D53E34-962B-4F0C-AC78-EE0A592AE193}"/>
              </a:ext>
            </a:extLst>
          </p:cNvPr>
          <p:cNvSpPr txBox="1"/>
          <p:nvPr/>
        </p:nvSpPr>
        <p:spPr>
          <a:xfrm>
            <a:off x="9130957" y="2177777"/>
            <a:ext cx="30886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B050"/>
                </a:solidFill>
                <a:latin typeface="+mn-lt"/>
              </a:rPr>
              <a:t>Agent self isolates and stops spreading the virus</a:t>
            </a:r>
          </a:p>
        </p:txBody>
      </p:sp>
      <p:sp>
        <p:nvSpPr>
          <p:cNvPr id="34" name="Tekstfelt 33">
            <a:extLst>
              <a:ext uri="{FF2B5EF4-FFF2-40B4-BE49-F238E27FC236}">
                <a16:creationId xmlns:a16="http://schemas.microsoft.com/office/drawing/2014/main" id="{EDB6B269-EEE9-4EF2-9D82-9B112B078BCF}"/>
              </a:ext>
            </a:extLst>
          </p:cNvPr>
          <p:cNvSpPr txBox="1"/>
          <p:nvPr/>
        </p:nvSpPr>
        <p:spPr>
          <a:xfrm>
            <a:off x="9190756" y="4912157"/>
            <a:ext cx="30886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C00000"/>
                </a:solidFill>
                <a:latin typeface="+mn-lt"/>
              </a:rPr>
              <a:t>Agent does NOT self isolate and may continue spreading the virus</a:t>
            </a:r>
          </a:p>
        </p:txBody>
      </p:sp>
      <p:sp>
        <p:nvSpPr>
          <p:cNvPr id="38" name="Tekstfelt 37">
            <a:extLst>
              <a:ext uri="{FF2B5EF4-FFF2-40B4-BE49-F238E27FC236}">
                <a16:creationId xmlns:a16="http://schemas.microsoft.com/office/drawing/2014/main" id="{10A66ABC-330E-4048-81CC-18652DA21877}"/>
              </a:ext>
            </a:extLst>
          </p:cNvPr>
          <p:cNvSpPr txBox="1"/>
          <p:nvPr/>
        </p:nvSpPr>
        <p:spPr>
          <a:xfrm>
            <a:off x="2245676" y="4203253"/>
            <a:ext cx="26703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2060"/>
                </a:solidFill>
                <a:latin typeface="+mn-lt"/>
              </a:rPr>
              <a:t>Agent does not know they are sick, but can still spread the virus</a:t>
            </a:r>
          </a:p>
        </p:txBody>
      </p:sp>
      <p:sp>
        <p:nvSpPr>
          <p:cNvPr id="42" name="Tekstfelt 41">
            <a:extLst>
              <a:ext uri="{FF2B5EF4-FFF2-40B4-BE49-F238E27FC236}">
                <a16:creationId xmlns:a16="http://schemas.microsoft.com/office/drawing/2014/main" id="{9905CDF9-247C-4383-9823-D1D4EA07B25B}"/>
              </a:ext>
            </a:extLst>
          </p:cNvPr>
          <p:cNvSpPr txBox="1"/>
          <p:nvPr/>
        </p:nvSpPr>
        <p:spPr>
          <a:xfrm>
            <a:off x="6105911" y="2260351"/>
            <a:ext cx="21253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develops symptoms</a:t>
            </a:r>
          </a:p>
        </p:txBody>
      </p:sp>
      <p:sp>
        <p:nvSpPr>
          <p:cNvPr id="43" name="Tekstfelt 42">
            <a:extLst>
              <a:ext uri="{FF2B5EF4-FFF2-40B4-BE49-F238E27FC236}">
                <a16:creationId xmlns:a16="http://schemas.microsoft.com/office/drawing/2014/main" id="{05A603BB-7337-4191-9602-645D8E3D2CE3}"/>
              </a:ext>
            </a:extLst>
          </p:cNvPr>
          <p:cNvSpPr txBox="1"/>
          <p:nvPr/>
        </p:nvSpPr>
        <p:spPr>
          <a:xfrm>
            <a:off x="6094498" y="5066046"/>
            <a:ext cx="2417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+mn-lt"/>
              </a:rPr>
              <a:t>Agent does NOT develop symptoms</a:t>
            </a:r>
          </a:p>
        </p:txBody>
      </p:sp>
      <p:cxnSp>
        <p:nvCxnSpPr>
          <p:cNvPr id="46" name="Lige pilforbindelse 45">
            <a:extLst>
              <a:ext uri="{FF2B5EF4-FFF2-40B4-BE49-F238E27FC236}">
                <a16:creationId xmlns:a16="http://schemas.microsoft.com/office/drawing/2014/main" id="{865ED0DC-109E-4D10-9CB6-C78E2EF67D3D}"/>
              </a:ext>
            </a:extLst>
          </p:cNvPr>
          <p:cNvCxnSpPr>
            <a:cxnSpLocks/>
          </p:cNvCxnSpPr>
          <p:nvPr/>
        </p:nvCxnSpPr>
        <p:spPr bwMode="auto">
          <a:xfrm>
            <a:off x="8391011" y="5419988"/>
            <a:ext cx="717058" cy="0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Lige pilforbindelse 46">
            <a:extLst>
              <a:ext uri="{FF2B5EF4-FFF2-40B4-BE49-F238E27FC236}">
                <a16:creationId xmlns:a16="http://schemas.microsoft.com/office/drawing/2014/main" id="{EDB9D2FC-39F5-42DE-BBE8-2B5671836631}"/>
              </a:ext>
            </a:extLst>
          </p:cNvPr>
          <p:cNvCxnSpPr>
            <a:cxnSpLocks/>
          </p:cNvCxnSpPr>
          <p:nvPr/>
        </p:nvCxnSpPr>
        <p:spPr bwMode="auto">
          <a:xfrm flipV="1">
            <a:off x="5014727" y="2744498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5" name="Billede 4">
            <a:extLst>
              <a:ext uri="{FF2B5EF4-FFF2-40B4-BE49-F238E27FC236}">
                <a16:creationId xmlns:a16="http://schemas.microsoft.com/office/drawing/2014/main" id="{A3D88838-EEAD-4205-A981-7360C1079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476" y="1282614"/>
            <a:ext cx="643591" cy="1003862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33C86CF-FC51-4743-8F45-6A95B3251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39" y="2550796"/>
            <a:ext cx="724488" cy="1151855"/>
          </a:xfrm>
          <a:prstGeom prst="rect">
            <a:avLst/>
          </a:prstGeom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538F0D61-09FC-4E5D-8DF4-2FDB4BEEF0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586" y="2488660"/>
            <a:ext cx="724488" cy="1151855"/>
          </a:xfrm>
          <a:prstGeom prst="rect">
            <a:avLst/>
          </a:prstGeom>
        </p:spPr>
      </p:pic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27A98A24-1965-488A-BEA9-E4943AF8FBB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01762" y="2558811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Lige forbindelse 24">
            <a:extLst>
              <a:ext uri="{FF2B5EF4-FFF2-40B4-BE49-F238E27FC236}">
                <a16:creationId xmlns:a16="http://schemas.microsoft.com/office/drawing/2014/main" id="{E02899CE-3750-4F1D-84B9-B2658FA722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08719" y="2324892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Lige forbindelse 43">
            <a:extLst>
              <a:ext uri="{FF2B5EF4-FFF2-40B4-BE49-F238E27FC236}">
                <a16:creationId xmlns:a16="http://schemas.microsoft.com/office/drawing/2014/main" id="{51D19DEF-E52B-42B4-B26A-5BC8001D9FD6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7784" y="2744498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Lige forbindelse 50">
            <a:extLst>
              <a:ext uri="{FF2B5EF4-FFF2-40B4-BE49-F238E27FC236}">
                <a16:creationId xmlns:a16="http://schemas.microsoft.com/office/drawing/2014/main" id="{EAFAC30F-A933-4392-8866-0B592B63A152}"/>
              </a:ext>
            </a:extLst>
          </p:cNvPr>
          <p:cNvCxnSpPr>
            <a:cxnSpLocks/>
          </p:cNvCxnSpPr>
          <p:nvPr/>
        </p:nvCxnSpPr>
        <p:spPr bwMode="auto">
          <a:xfrm flipV="1">
            <a:off x="3633315" y="2558810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Lige forbindelse 51">
            <a:extLst>
              <a:ext uri="{FF2B5EF4-FFF2-40B4-BE49-F238E27FC236}">
                <a16:creationId xmlns:a16="http://schemas.microsoft.com/office/drawing/2014/main" id="{5BDD40D2-0920-4063-A7EE-9EF4A8AEC4C1}"/>
              </a:ext>
            </a:extLst>
          </p:cNvPr>
          <p:cNvCxnSpPr>
            <a:cxnSpLocks/>
          </p:cNvCxnSpPr>
          <p:nvPr/>
        </p:nvCxnSpPr>
        <p:spPr bwMode="auto">
          <a:xfrm flipV="1">
            <a:off x="3569599" y="2317452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Lige forbindelse 52">
            <a:extLst>
              <a:ext uri="{FF2B5EF4-FFF2-40B4-BE49-F238E27FC236}">
                <a16:creationId xmlns:a16="http://schemas.microsoft.com/office/drawing/2014/main" id="{0A89B174-86D8-48CA-8071-72F571C99187}"/>
              </a:ext>
            </a:extLst>
          </p:cNvPr>
          <p:cNvCxnSpPr>
            <a:cxnSpLocks/>
          </p:cNvCxnSpPr>
          <p:nvPr/>
        </p:nvCxnSpPr>
        <p:spPr bwMode="auto">
          <a:xfrm>
            <a:off x="3615367" y="2744724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2" name="Billede 61">
            <a:extLst>
              <a:ext uri="{FF2B5EF4-FFF2-40B4-BE49-F238E27FC236}">
                <a16:creationId xmlns:a16="http://schemas.microsoft.com/office/drawing/2014/main" id="{8B503FDC-3B26-4A46-A97C-37C208BBD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4306" y="3760303"/>
            <a:ext cx="724488" cy="1151855"/>
          </a:xfrm>
          <a:prstGeom prst="rect">
            <a:avLst/>
          </a:prstGeom>
        </p:spPr>
      </p:pic>
      <p:cxnSp>
        <p:nvCxnSpPr>
          <p:cNvPr id="63" name="Lige forbindelse 62">
            <a:extLst>
              <a:ext uri="{FF2B5EF4-FFF2-40B4-BE49-F238E27FC236}">
                <a16:creationId xmlns:a16="http://schemas.microsoft.com/office/drawing/2014/main" id="{B1CBADB7-3134-46C6-B83E-3A9A0F927F0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31482" y="3830454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Lige forbindelse 63">
            <a:extLst>
              <a:ext uri="{FF2B5EF4-FFF2-40B4-BE49-F238E27FC236}">
                <a16:creationId xmlns:a16="http://schemas.microsoft.com/office/drawing/2014/main" id="{B4ABE5DD-23F1-488F-A222-5A35FEFDDAC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38439" y="3596535"/>
            <a:ext cx="180549" cy="16376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Lige forbindelse 64">
            <a:extLst>
              <a:ext uri="{FF2B5EF4-FFF2-40B4-BE49-F238E27FC236}">
                <a16:creationId xmlns:a16="http://schemas.microsoft.com/office/drawing/2014/main" id="{EF3C9884-3D51-40A6-ADEE-933DD95FE75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157504" y="4016141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Lige forbindelse 65">
            <a:extLst>
              <a:ext uri="{FF2B5EF4-FFF2-40B4-BE49-F238E27FC236}">
                <a16:creationId xmlns:a16="http://schemas.microsoft.com/office/drawing/2014/main" id="{83C28F04-3205-4F54-8EA5-476BF7A656E8}"/>
              </a:ext>
            </a:extLst>
          </p:cNvPr>
          <p:cNvCxnSpPr>
            <a:cxnSpLocks/>
          </p:cNvCxnSpPr>
          <p:nvPr/>
        </p:nvCxnSpPr>
        <p:spPr bwMode="auto">
          <a:xfrm flipV="1">
            <a:off x="10763035" y="3830453"/>
            <a:ext cx="213914" cy="80996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Lige forbindelse 66">
            <a:extLst>
              <a:ext uri="{FF2B5EF4-FFF2-40B4-BE49-F238E27FC236}">
                <a16:creationId xmlns:a16="http://schemas.microsoft.com/office/drawing/2014/main" id="{0316B4A4-062E-46C5-AD7B-F618DD2457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99319" y="3589095"/>
            <a:ext cx="175228" cy="153483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Lige forbindelse 67">
            <a:extLst>
              <a:ext uri="{FF2B5EF4-FFF2-40B4-BE49-F238E27FC236}">
                <a16:creationId xmlns:a16="http://schemas.microsoft.com/office/drawing/2014/main" id="{FA42966B-074F-457B-BC7F-B7FEF98D9CAA}"/>
              </a:ext>
            </a:extLst>
          </p:cNvPr>
          <p:cNvCxnSpPr>
            <a:cxnSpLocks/>
          </p:cNvCxnSpPr>
          <p:nvPr/>
        </p:nvCxnSpPr>
        <p:spPr bwMode="auto">
          <a:xfrm>
            <a:off x="10745087" y="4016367"/>
            <a:ext cx="205162" cy="12861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Billede 68">
            <a:extLst>
              <a:ext uri="{FF2B5EF4-FFF2-40B4-BE49-F238E27FC236}">
                <a16:creationId xmlns:a16="http://schemas.microsoft.com/office/drawing/2014/main" id="{46F4F704-60EA-42AE-A52D-66908C00A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134" y="3974728"/>
            <a:ext cx="724488" cy="1151855"/>
          </a:xfrm>
          <a:prstGeom prst="rect">
            <a:avLst/>
          </a:prstGeom>
        </p:spPr>
      </p:pic>
      <p:cxnSp>
        <p:nvCxnSpPr>
          <p:cNvPr id="71" name="Lige pilforbindelse 70">
            <a:extLst>
              <a:ext uri="{FF2B5EF4-FFF2-40B4-BE49-F238E27FC236}">
                <a16:creationId xmlns:a16="http://schemas.microsoft.com/office/drawing/2014/main" id="{F68A00CC-0887-42DA-A0C8-09A9DFB612B8}"/>
              </a:ext>
            </a:extLst>
          </p:cNvPr>
          <p:cNvCxnSpPr>
            <a:cxnSpLocks/>
          </p:cNvCxnSpPr>
          <p:nvPr/>
        </p:nvCxnSpPr>
        <p:spPr bwMode="auto">
          <a:xfrm>
            <a:off x="5014727" y="4014021"/>
            <a:ext cx="965731" cy="1158993"/>
          </a:xfrm>
          <a:prstGeom prst="straightConnector1">
            <a:avLst/>
          </a:prstGeom>
          <a:solidFill>
            <a:schemeClr val="accent2"/>
          </a:solidFill>
          <a:ln w="57150" cap="flat" cmpd="sng" algn="ctr">
            <a:solidFill>
              <a:srgbClr val="183D83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82" name="Billede 81">
            <a:extLst>
              <a:ext uri="{FF2B5EF4-FFF2-40B4-BE49-F238E27FC236}">
                <a16:creationId xmlns:a16="http://schemas.microsoft.com/office/drawing/2014/main" id="{EBEDCF24-CB4D-4AD3-86DE-94DFBE418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561" y="3786486"/>
            <a:ext cx="606632" cy="933026"/>
          </a:xfrm>
          <a:prstGeom prst="rect">
            <a:avLst/>
          </a:prstGeom>
        </p:spPr>
      </p:pic>
      <p:pic>
        <p:nvPicPr>
          <p:cNvPr id="83" name="Billede 82">
            <a:extLst>
              <a:ext uri="{FF2B5EF4-FFF2-40B4-BE49-F238E27FC236}">
                <a16:creationId xmlns:a16="http://schemas.microsoft.com/office/drawing/2014/main" id="{C4166DC7-157B-4CAF-B788-27BF00888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539" y="3786485"/>
            <a:ext cx="602071" cy="9260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6675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Try it out for </a:t>
            </a:r>
            <a:r>
              <a:rPr lang="da-DK" dirty="0" err="1"/>
              <a:t>yourself</a:t>
            </a:r>
            <a:r>
              <a:rPr lang="da-DK" dirty="0"/>
              <a:t>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Download the model at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 err="1"/>
              <a:t>Documentation</a:t>
            </a:r>
            <a:r>
              <a:rPr lang="da-DK" dirty="0"/>
              <a:t> at (LINK)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A </a:t>
            </a:r>
            <a:r>
              <a:rPr lang="da-DK" dirty="0" err="1"/>
              <a:t>lot</a:t>
            </a:r>
            <a:r>
              <a:rPr lang="da-DK" dirty="0"/>
              <a:t> more to </a:t>
            </a:r>
            <a:r>
              <a:rPr lang="da-DK" dirty="0" err="1"/>
              <a:t>explore</a:t>
            </a:r>
            <a:r>
              <a:rPr lang="da-DK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/>
              <a:t>(</a:t>
            </a:r>
            <a:r>
              <a:rPr lang="da-DK" dirty="0" err="1"/>
              <a:t>contact</a:t>
            </a:r>
            <a:r>
              <a:rPr lang="da-DK" dirty="0"/>
              <a:t> info?)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E63D211-B6EE-44D2-8DBC-2B2411ACA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13" y="155679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59DD93EE-560B-4DB9-9A91-7519E557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445" y="3970015"/>
            <a:ext cx="2816542" cy="48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4217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4036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4973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heme/theme1.xml><?xml version="1.0" encoding="utf-8"?>
<a:theme xmlns:a="http://schemas.openxmlformats.org/drawingml/2006/main" name="BSS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Microsoft Office PowerPoint</Application>
  <PresentationFormat>Brugerdefineret</PresentationFormat>
  <Paragraphs>85</Paragraphs>
  <Slides>12</Slides>
  <Notes>12</Notes>
  <HiddenSlides>2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8" baseType="lpstr">
      <vt:lpstr>Arial</vt:lpstr>
      <vt:lpstr>Georgia</vt:lpstr>
      <vt:lpstr>AU Passata Light</vt:lpstr>
      <vt:lpstr>Calibri</vt:lpstr>
      <vt:lpstr>AU Passata</vt:lpstr>
      <vt:lpstr>BSS 16:9</vt:lpstr>
      <vt:lpstr>Agent-based modeling of an epidemic</vt:lpstr>
      <vt:lpstr>The University curricular unit</vt:lpstr>
      <vt:lpstr>Agent behavior</vt:lpstr>
      <vt:lpstr>Widgets and interface</vt:lpstr>
      <vt:lpstr>What big question does the model answer?</vt:lpstr>
      <vt:lpstr>Comparing runs: % with symptoms</vt:lpstr>
      <vt:lpstr>Comparing runs: % with symptoms</vt:lpstr>
      <vt:lpstr>The causal chain: on agent-level</vt:lpstr>
      <vt:lpstr>Try it out for yourself!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2021-05-03T07:46:23Z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636116758097597385</vt:lpwstr>
  </property>
  <property fmtid="{D5CDD505-2E9C-101B-9397-08002B2CF9AE}" pid="59" name="UserProfileId">
    <vt:lpwstr>637549445250709001</vt:lpwstr>
  </property>
  <property fmtid="{D5CDD505-2E9C-101B-9397-08002B2CF9AE}" pid="60" name="TemplafyTimeStamp">
    <vt:lpwstr>2017-03-02T07:52:54.0768626Z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